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336" r:id="rId4"/>
    <p:sldId id="356" r:id="rId5"/>
    <p:sldId id="357" r:id="rId6"/>
    <p:sldId id="358" r:id="rId7"/>
    <p:sldId id="359" r:id="rId8"/>
    <p:sldId id="360" r:id="rId9"/>
    <p:sldId id="361" r:id="rId10"/>
    <p:sldId id="354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048" y="-12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7CCA6-104E-A04E-AE08-C326C30759CE}" type="datetimeFigureOut">
              <a:rPr lang="en-US" smtClean="0"/>
              <a:t>3/03/19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B823A-20C9-A14C-835E-12FD4820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3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5860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9048" tIns="49524" rIns="99048" bIns="49524"/>
          <a:lstStyle/>
          <a:p>
            <a:fld id="{A51C530E-47CB-44F0-BCE2-A9497930115F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34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72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71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ArtibusInnovationLogo_lge.png">
            <a:extLst>
              <a:ext uri="{FF2B5EF4-FFF2-40B4-BE49-F238E27FC236}">
                <a16:creationId xmlns:a16="http://schemas.microsoft.com/office/drawing/2014/main" xmlns="" id="{35A26FBE-4676-4611-8D80-420B9E603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60350" y="8851068"/>
            <a:ext cx="2513153" cy="75086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38">
            <a:extLst>
              <a:ext uri="{FF2B5EF4-FFF2-40B4-BE49-F238E27FC236}">
                <a16:creationId xmlns:a16="http://schemas.microsoft.com/office/drawing/2014/main" xmlns="" id="{71E4F960-1262-4CEB-8F55-9925DA97BC0D}"/>
              </a:ext>
            </a:extLst>
          </p:cNvPr>
          <p:cNvSpPr/>
          <p:nvPr userDrawn="1"/>
        </p:nvSpPr>
        <p:spPr>
          <a:xfrm>
            <a:off x="5752901" y="8839067"/>
            <a:ext cx="7008367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2400">
                <a:solidFill>
                  <a:srgbClr val="ADB3B6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AU" dirty="0"/>
              <a:t>Home Sustainability Qualification review </a:t>
            </a:r>
            <a:endParaRPr dirty="0"/>
          </a:p>
        </p:txBody>
      </p:sp>
      <p:sp>
        <p:nvSpPr>
          <p:cNvPr id="7" name="Shape 139">
            <a:extLst>
              <a:ext uri="{FF2B5EF4-FFF2-40B4-BE49-F238E27FC236}">
                <a16:creationId xmlns:a16="http://schemas.microsoft.com/office/drawing/2014/main" xmlns="" id="{F21F8FB5-FDB9-40E6-8ED8-80EA692BACFD}"/>
              </a:ext>
            </a:extLst>
          </p:cNvPr>
          <p:cNvSpPr/>
          <p:nvPr userDrawn="1"/>
        </p:nvSpPr>
        <p:spPr>
          <a:xfrm>
            <a:off x="8541246" y="9199529"/>
            <a:ext cx="4220022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>
              <a:defRPr sz="1600">
                <a:solidFill>
                  <a:srgbClr val="ADB3B6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www.artibus.com.au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>
              <a:spcBef>
                <a:spcPts val="3200"/>
              </a:spcBef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>
              <a:spcBef>
                <a:spcPts val="3200"/>
              </a:spcBef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>
              <a:spcBef>
                <a:spcPts val="3200"/>
              </a:spcBef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>
              <a:spcBef>
                <a:spcPts val="3200"/>
              </a:spcBef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hf sldNum="0" hdr="0" ftr="0" dt="0"/>
  <p:txStyles>
    <p:titleStyle>
      <a:lvl1pPr marL="0" marR="0" indent="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22860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45720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68580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91440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114300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137160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60020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l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ADB3B6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81888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-11659" y="3240682"/>
            <a:ext cx="13028118" cy="65532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ctrTitle"/>
          </p:nvPr>
        </p:nvSpPr>
        <p:spPr>
          <a:xfrm>
            <a:off x="927099" y="3711232"/>
            <a:ext cx="10370395" cy="2222429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AU" sz="6600" dirty="0"/>
              <a:t>Certificate IV Qualifications Review</a:t>
            </a:r>
            <a:endParaRPr sz="6600" dirty="0"/>
          </a:p>
        </p:txBody>
      </p:sp>
      <p:sp>
        <p:nvSpPr>
          <p:cNvPr id="125" name="Shape 125"/>
          <p:cNvSpPr>
            <a:spLocks noGrp="1"/>
          </p:cNvSpPr>
          <p:nvPr>
            <p:ph type="subTitle" sz="quarter" idx="1"/>
          </p:nvPr>
        </p:nvSpPr>
        <p:spPr>
          <a:xfrm>
            <a:off x="927100" y="6108700"/>
            <a:ext cx="10464800" cy="165278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3300" dirty="0"/>
              <a:t>Presenter</a:t>
            </a:r>
            <a:r>
              <a:rPr lang="en-AU" sz="3300" dirty="0"/>
              <a:t>s</a:t>
            </a:r>
            <a:r>
              <a:rPr sz="3300" dirty="0"/>
              <a:t>: </a:t>
            </a:r>
            <a:endParaRPr lang="en-AU" sz="3300" dirty="0"/>
          </a:p>
          <a:p>
            <a:pPr algn="l">
              <a:spcBef>
                <a:spcPts val="600"/>
              </a:spcBef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en-AU" sz="3300" dirty="0"/>
              <a:t>Ray </a:t>
            </a:r>
            <a:r>
              <a:rPr lang="en-AU" sz="3300" dirty="0" err="1"/>
              <a:t>Fogolyan</a:t>
            </a:r>
            <a:r>
              <a:rPr lang="en-AU" sz="3300" dirty="0"/>
              <a:t>, Property Services IRC</a:t>
            </a:r>
          </a:p>
          <a:p>
            <a:pPr algn="l">
              <a:spcBef>
                <a:spcPts val="600"/>
              </a:spcBef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en-AU" sz="3300" dirty="0"/>
              <a:t>Frances Lamb, Project Manager </a:t>
            </a:r>
            <a:r>
              <a:rPr lang="en-AU" sz="3300" dirty="0" err="1"/>
              <a:t>Artibus</a:t>
            </a:r>
            <a:r>
              <a:rPr lang="en-AU" sz="3300" dirty="0"/>
              <a:t> Innovation</a:t>
            </a:r>
          </a:p>
          <a:p>
            <a:pPr algn="l">
              <a:spcBef>
                <a:spcPts val="600"/>
              </a:spcBef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sz="3300" dirty="0"/>
          </a:p>
          <a:p>
            <a:pPr algn="l">
              <a:spcBef>
                <a:spcPts val="600"/>
              </a:spcBef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sz="3300" dirty="0"/>
              <a:t> </a:t>
            </a:r>
            <a:r>
              <a:rPr lang="en-AU" sz="2800" dirty="0"/>
              <a:t>05/03/2019</a:t>
            </a:r>
            <a:endParaRPr sz="2800" dirty="0"/>
          </a:p>
        </p:txBody>
      </p:sp>
      <p:grpSp>
        <p:nvGrpSpPr>
          <p:cNvPr id="128" name="Group 128"/>
          <p:cNvGrpSpPr/>
          <p:nvPr/>
        </p:nvGrpSpPr>
        <p:grpSpPr>
          <a:xfrm>
            <a:off x="952500" y="492870"/>
            <a:ext cx="5442524" cy="2322274"/>
            <a:chOff x="0" y="0"/>
            <a:chExt cx="5442523" cy="2322272"/>
          </a:xfrm>
        </p:grpSpPr>
        <p:pic>
          <p:nvPicPr>
            <p:cNvPr id="126" name="ArtibusInnovationLogo_l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442524" cy="16260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DevelopingIndustrySkills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970157"/>
              <a:ext cx="4015026" cy="3521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-23318" y="3200399"/>
            <a:ext cx="13028118" cy="65532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24" name="Shape 124"/>
          <p:cNvSpPr>
            <a:spLocks noGrp="1"/>
          </p:cNvSpPr>
          <p:nvPr>
            <p:ph type="ctrTitle"/>
          </p:nvPr>
        </p:nvSpPr>
        <p:spPr>
          <a:xfrm>
            <a:off x="927099" y="3711232"/>
            <a:ext cx="10370395" cy="1552179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AU" dirty="0"/>
              <a:t>Thank You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fr-FR" dirty="0"/>
              <a:t/>
            </a:r>
            <a:br>
              <a:rPr lang="fr-FR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dirty="0"/>
          </a:p>
        </p:txBody>
      </p:sp>
      <p:grpSp>
        <p:nvGrpSpPr>
          <p:cNvPr id="128" name="Group 128"/>
          <p:cNvGrpSpPr/>
          <p:nvPr/>
        </p:nvGrpSpPr>
        <p:grpSpPr>
          <a:xfrm>
            <a:off x="952500" y="492870"/>
            <a:ext cx="5442524" cy="2322274"/>
            <a:chOff x="0" y="0"/>
            <a:chExt cx="5442523" cy="2322272"/>
          </a:xfrm>
        </p:grpSpPr>
        <p:pic>
          <p:nvPicPr>
            <p:cNvPr id="126" name="ArtibusInnovationLogo_lge.png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5442524" cy="16260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DevelopingIndustrySkills.png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0" y="1970157"/>
              <a:ext cx="4015026" cy="3521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TextBox 6"/>
          <p:cNvSpPr txBox="1"/>
          <p:nvPr/>
        </p:nvSpPr>
        <p:spPr>
          <a:xfrm>
            <a:off x="1000800" y="5233645"/>
            <a:ext cx="7230086" cy="37959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Frances Lamb</a:t>
            </a:r>
            <a:b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Project Manager </a:t>
            </a:r>
            <a:b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</a:br>
            <a:endParaRPr lang="fr-FR" sz="2400" dirty="0">
              <a:solidFill>
                <a:srgbClr val="FFFFFF"/>
              </a:solidFill>
              <a:latin typeface="+mj-lt"/>
              <a:ea typeface="+mj-ea"/>
              <a:cs typeface="+mj-cs"/>
              <a:sym typeface="Calibri"/>
            </a:endParaRPr>
          </a:p>
          <a:p>
            <a:pPr algn="l"/>
            <a: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E: frances@artibus.com.au</a:t>
            </a:r>
            <a:b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fr-FR" sz="2400" dirty="0" err="1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T</a:t>
            </a:r>
            <a: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:  03 6234 0109</a:t>
            </a:r>
            <a:b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</a:br>
            <a:r>
              <a:rPr lang="fr-FR" sz="24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M: 0439 836 877</a:t>
            </a:r>
          </a:p>
          <a:p>
            <a:pPr algn="l"/>
            <a:endParaRPr lang="en-GB" sz="2400" dirty="0">
              <a:solidFill>
                <a:srgbClr val="FFFFFF"/>
              </a:solidFill>
              <a:latin typeface="+mj-lt"/>
              <a:sym typeface="Calibri"/>
            </a:endParaRPr>
          </a:p>
          <a:p>
            <a:pPr algn="l"/>
            <a:r>
              <a:rPr lang="en-GB" sz="2400" dirty="0">
                <a:solidFill>
                  <a:srgbClr val="FFFFFF"/>
                </a:solidFill>
                <a:latin typeface="+mj-lt"/>
                <a:sym typeface="Calibri"/>
              </a:rPr>
              <a:t>First Floor, </a:t>
            </a:r>
            <a:r>
              <a:rPr lang="en-GB" sz="2400" dirty="0" err="1">
                <a:solidFill>
                  <a:srgbClr val="FFFFFF"/>
                </a:solidFill>
                <a:latin typeface="+mj-lt"/>
                <a:sym typeface="Calibri"/>
              </a:rPr>
              <a:t>Soundys</a:t>
            </a:r>
            <a:r>
              <a:rPr lang="en-GB" sz="2400" dirty="0">
                <a:solidFill>
                  <a:srgbClr val="FFFFFF"/>
                </a:solidFill>
                <a:latin typeface="+mj-lt"/>
                <a:sym typeface="Calibri"/>
              </a:rPr>
              <a:t> Building, </a:t>
            </a:r>
            <a:br>
              <a:rPr lang="en-GB" sz="2400" dirty="0">
                <a:solidFill>
                  <a:srgbClr val="FFFFFF"/>
                </a:solidFill>
                <a:latin typeface="+mj-lt"/>
                <a:sym typeface="Calibri"/>
              </a:rPr>
            </a:br>
            <a:r>
              <a:rPr lang="en-GB" sz="2400" dirty="0">
                <a:solidFill>
                  <a:srgbClr val="FFFFFF"/>
                </a:solidFill>
                <a:latin typeface="+mj-lt"/>
                <a:sym typeface="Calibri"/>
              </a:rPr>
              <a:t>373 Elizabeth Street, North Hobart, TAS 7000 </a:t>
            </a:r>
          </a:p>
          <a:p>
            <a:pPr algn="l"/>
            <a:endParaRPr lang="en-GB" sz="2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2516635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11659" y="8661350"/>
            <a:ext cx="13028118" cy="11303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952500" y="635000"/>
            <a:ext cx="11099800" cy="197899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6600" dirty="0"/>
              <a:t>Training Package Development </a:t>
            </a:r>
            <a:r>
              <a:rPr lang="en-GB" dirty="0"/>
              <a:t/>
            </a:r>
            <a:br>
              <a:rPr lang="en-GB" dirty="0"/>
            </a:br>
            <a:r>
              <a:rPr lang="en-GB" sz="4400" dirty="0"/>
              <a:t>Structure and Governance </a:t>
            </a:r>
            <a:endParaRPr sz="4400" dirty="0"/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952500" y="2504661"/>
            <a:ext cx="11099800" cy="5536096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>
              <a:buSzTx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New model and new standards </a:t>
            </a:r>
          </a:p>
          <a:p>
            <a:pPr>
              <a:buSzTx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Industry at the forefront – AISC and IRC</a:t>
            </a:r>
          </a:p>
          <a:p>
            <a:pPr>
              <a:buSzTx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Skill Service Organisations –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</a:rPr>
              <a:t>Artibus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Innovation</a:t>
            </a:r>
          </a:p>
          <a:p>
            <a:pPr marL="0" indent="0">
              <a:spcBef>
                <a:spcPts val="600"/>
              </a:spcBef>
              <a:buSzTx/>
              <a:buNone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   Support Industry Reference Committees in their role to </a:t>
            </a:r>
          </a:p>
          <a:p>
            <a:pPr marL="0" indent="0">
              <a:spcBef>
                <a:spcPts val="600"/>
              </a:spcBef>
              <a:buSzTx/>
              <a:buNone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   optimise training packages</a:t>
            </a:r>
          </a:p>
          <a:p>
            <a:pPr>
              <a:buSzTx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Revised  standards strengthen assessment and streamline training packages.</a:t>
            </a:r>
          </a:p>
          <a:p>
            <a:pPr marL="889000"/>
            <a:endParaRPr dirty="0"/>
          </a:p>
        </p:txBody>
      </p:sp>
      <p:sp>
        <p:nvSpPr>
          <p:cNvPr id="133" name="Shape 133"/>
          <p:cNvSpPr/>
          <p:nvPr/>
        </p:nvSpPr>
        <p:spPr>
          <a:xfrm>
            <a:off x="5752901" y="8839067"/>
            <a:ext cx="7008367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AU" dirty="0" err="1"/>
              <a:t>NatHERS</a:t>
            </a:r>
            <a:r>
              <a:rPr lang="en-AU" dirty="0"/>
              <a:t> and Home Sustainability Qualifications Review</a:t>
            </a:r>
            <a:endParaRPr dirty="0"/>
          </a:p>
        </p:txBody>
      </p:sp>
      <p:pic>
        <p:nvPicPr>
          <p:cNvPr id="134" name="ArtibusInnovationLogo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10" y="8864467"/>
            <a:ext cx="2513324" cy="72406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541246" y="9199529"/>
            <a:ext cx="4220022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www.artibus.com.au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5139"/>
            <a:ext cx="13004800" cy="1100406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892" tIns="70892" rIns="70892" bIns="70892" rtlCol="0" anchor="ctr"/>
          <a:lstStyle/>
          <a:p>
            <a:pPr algn="ctr"/>
            <a:endParaRPr lang="en-AU" sz="4726">
              <a:solidFill>
                <a:schemeClr val="bg1"/>
              </a:solidFill>
            </a:endParaRPr>
          </a:p>
        </p:txBody>
      </p:sp>
      <p:sp>
        <p:nvSpPr>
          <p:cNvPr id="25" name="Title 3"/>
          <p:cNvSpPr>
            <a:spLocks noGrp="1"/>
          </p:cNvSpPr>
          <p:nvPr>
            <p:ph type="title"/>
          </p:nvPr>
        </p:nvSpPr>
        <p:spPr>
          <a:xfrm>
            <a:off x="3168573" y="382632"/>
            <a:ext cx="6935156" cy="1039869"/>
          </a:xfrm>
        </p:spPr>
        <p:txBody>
          <a:bodyPr/>
          <a:lstStyle/>
          <a:p>
            <a:pPr>
              <a:spcBef>
                <a:spcPts val="788"/>
              </a:spcBef>
              <a:spcAft>
                <a:spcPts val="788"/>
              </a:spcAft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New Arrangements for Training Product Development</a:t>
            </a:r>
            <a:r>
              <a:rPr lang="en-US" sz="1575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575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44" dirty="0">
                <a:latin typeface="Calibri" panose="020F0502020204030204" pitchFamily="34" charset="0"/>
                <a:cs typeface="Calibri" panose="020F0502020204030204" pitchFamily="34" charset="0"/>
              </a:rPr>
              <a:t>From 1 January 2016</a:t>
            </a:r>
            <a:endParaRPr lang="en-US" sz="144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K:\!Design Team\Work in Progress\_Education\ED15-0137 Logo design for Committee\AISC Powerpoint Template\Links\ED15-0137 AISC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471"/>
            <a:ext cx="3028567" cy="1100406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Placeholder 4"/>
          <p:cNvSpPr txBox="1">
            <a:spLocks/>
          </p:cNvSpPr>
          <p:nvPr/>
        </p:nvSpPr>
        <p:spPr bwMode="gray">
          <a:xfrm>
            <a:off x="613801" y="2934703"/>
            <a:ext cx="3987897" cy="1942097"/>
          </a:xfrm>
          <a:prstGeom prst="roundRect">
            <a:avLst>
              <a:gd name="adj" fmla="val 5923"/>
            </a:avLst>
          </a:prstGeom>
          <a:gradFill flip="none" rotWithShape="1">
            <a:gsLst>
              <a:gs pos="11000">
                <a:schemeClr val="accent4">
                  <a:lumMod val="75000"/>
                </a:schemeClr>
              </a:gs>
              <a:gs pos="74000">
                <a:srgbClr val="85C2FF"/>
              </a:gs>
              <a:gs pos="29000">
                <a:srgbClr val="C4D6EB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algn="ctr">
              <a:spcBef>
                <a:spcPts val="600"/>
              </a:spcBef>
              <a:buFont typeface="Arial" pitchFamily="34" charset="0"/>
              <a:buNone/>
              <a:defRPr sz="800">
                <a:latin typeface="Arial"/>
                <a:cs typeface="Arial" pitchFamily="34" charset="0"/>
              </a:defRPr>
            </a:lvl1pPr>
          </a:lstStyle>
          <a:p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 rot="16200000">
            <a:off x="6367570" y="6715012"/>
            <a:ext cx="3759328" cy="567201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892" tIns="70892" rIns="70892" bIns="70892" rtlCol="0" anchor="ctr"/>
          <a:lstStyle/>
          <a:p>
            <a:pPr algn="ctr"/>
            <a:endParaRPr lang="en-AU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Placeholder 4"/>
          <p:cNvSpPr txBox="1">
            <a:spLocks/>
          </p:cNvSpPr>
          <p:nvPr/>
        </p:nvSpPr>
        <p:spPr bwMode="gray">
          <a:xfrm>
            <a:off x="613802" y="5577059"/>
            <a:ext cx="2287269" cy="2134802"/>
          </a:xfrm>
          <a:prstGeom prst="roundRect">
            <a:avLst>
              <a:gd name="adj" fmla="val 5923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892" tIns="70892" rIns="70892" bIns="70892" rtlCol="0" anchor="ctr"/>
          <a:lstStyle>
            <a:defPPr>
              <a:defRPr lang="en-US"/>
            </a:defPPr>
            <a:lvl1pPr algn="ctr">
              <a:defRPr sz="8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2132833" y="1675618"/>
            <a:ext cx="3055508" cy="535657"/>
          </a:xfrm>
          <a:prstGeom prst="roundRect">
            <a:avLst/>
          </a:prstGeom>
          <a:gradFill flip="none" rotWithShape="1">
            <a:gsLst>
              <a:gs pos="0">
                <a:srgbClr val="638DC5"/>
              </a:gs>
              <a:gs pos="100000">
                <a:srgbClr val="355C8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7E9DD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60022" rIns="120044" bIns="6002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82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Commonwealth  Assistant Minister for </a:t>
            </a:r>
            <a:br>
              <a:rPr lang="en-GB" sz="1182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82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&amp; Training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2132832" y="2299153"/>
            <a:ext cx="3055510" cy="476872"/>
          </a:xfrm>
          <a:prstGeom prst="roundRect">
            <a:avLst/>
          </a:prstGeom>
          <a:gradFill flip="none" rotWithShape="1">
            <a:gsLst>
              <a:gs pos="0">
                <a:srgbClr val="638DC5"/>
              </a:gs>
              <a:gs pos="100000">
                <a:srgbClr val="355C8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7E9DD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lang="en-US" sz="800" b="0" noProof="0" dirty="0" smtClean="0">
                <a:solidFill>
                  <a:schemeClr val="bg1"/>
                </a:solidFill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lang="en-US" sz="1000" b="0" noProof="0" dirty="0" smtClean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US" sz="1000" b="0" noProof="0" dirty="0" smtClean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US" sz="1000" b="0" noProof="0" dirty="0" smtClean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 b="0" baseline="0" noProof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GB"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GB"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182" dirty="0">
                <a:latin typeface="Calibri" panose="020F0502020204030204" pitchFamily="34" charset="0"/>
                <a:cs typeface="Calibri" panose="020F0502020204030204" pitchFamily="34" charset="0"/>
              </a:rPr>
              <a:t>State/Territory Ministers for Industry &amp; Skills</a:t>
            </a:r>
          </a:p>
        </p:txBody>
      </p:sp>
      <p:sp>
        <p:nvSpPr>
          <p:cNvPr id="22" name="Text Placeholder 4"/>
          <p:cNvSpPr txBox="1">
            <a:spLocks/>
          </p:cNvSpPr>
          <p:nvPr/>
        </p:nvSpPr>
        <p:spPr bwMode="gray">
          <a:xfrm>
            <a:off x="706034" y="3789327"/>
            <a:ext cx="1792852" cy="486076"/>
          </a:xfrm>
          <a:prstGeom prst="roundRect">
            <a:avLst/>
          </a:prstGeom>
          <a:solidFill>
            <a:srgbClr val="638DC5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700" b="0">
                <a:solidFill>
                  <a:schemeClr val="bg1"/>
                </a:solidFill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Commonwealth</a:t>
            </a:r>
          </a:p>
          <a:p>
            <a:pPr>
              <a:spcBef>
                <a:spcPts val="0"/>
              </a:spcBef>
            </a:pPr>
            <a:r>
              <a:rPr lang="en-GB" sz="919" dirty="0">
                <a:latin typeface="Calibri" panose="020F0502020204030204" pitchFamily="34" charset="0"/>
                <a:cs typeface="Calibri" panose="020F0502020204030204" pitchFamily="34" charset="0"/>
              </a:rPr>
              <a:t>Dept. of Education &amp; Training</a:t>
            </a:r>
          </a:p>
        </p:txBody>
      </p:sp>
      <p:sp>
        <p:nvSpPr>
          <p:cNvPr id="23" name="Text Placeholder 4"/>
          <p:cNvSpPr txBox="1">
            <a:spLocks/>
          </p:cNvSpPr>
          <p:nvPr/>
        </p:nvSpPr>
        <p:spPr bwMode="gray">
          <a:xfrm>
            <a:off x="613801" y="1675618"/>
            <a:ext cx="1199372" cy="535657"/>
          </a:xfrm>
          <a:prstGeom prst="roundRect">
            <a:avLst/>
          </a:prstGeom>
          <a:gradFill flip="none" rotWithShape="1">
            <a:gsLst>
              <a:gs pos="0">
                <a:srgbClr val="638DC5"/>
              </a:gs>
              <a:gs pos="100000">
                <a:srgbClr val="355C8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7E9DD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lang="en-US" sz="800" b="0" noProof="0" dirty="0" smtClean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lang="en-US" sz="1000" b="0" noProof="0" dirty="0" smtClean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US" sz="1000" b="0" noProof="0" dirty="0" smtClean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US" sz="1000" b="0" noProof="0" dirty="0" smtClean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 b="0" baseline="0" noProof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GB"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GB"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VET Advisory Board</a:t>
            </a:r>
          </a:p>
        </p:txBody>
      </p:sp>
      <p:sp>
        <p:nvSpPr>
          <p:cNvPr id="24" name="Text Placeholder 4"/>
          <p:cNvSpPr txBox="1">
            <a:spLocks/>
          </p:cNvSpPr>
          <p:nvPr/>
        </p:nvSpPr>
        <p:spPr bwMode="gray">
          <a:xfrm>
            <a:off x="732021" y="6794772"/>
            <a:ext cx="2028488" cy="783025"/>
          </a:xfrm>
          <a:prstGeom prst="roundRect">
            <a:avLst>
              <a:gd name="adj" fmla="val 19472"/>
            </a:avLst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182" dirty="0">
                <a:latin typeface="Calibri" panose="020F0502020204030204" pitchFamily="34" charset="0"/>
                <a:cs typeface="Calibri" panose="020F0502020204030204" pitchFamily="34" charset="0"/>
              </a:rPr>
              <a:t>Provide support </a:t>
            </a:r>
          </a:p>
          <a:p>
            <a:pPr>
              <a:spcBef>
                <a:spcPts val="0"/>
              </a:spcBef>
            </a:pPr>
            <a:r>
              <a:rPr lang="en-GB" sz="1182" dirty="0">
                <a:latin typeface="Calibri" panose="020F0502020204030204" pitchFamily="34" charset="0"/>
                <a:cs typeface="Calibri" panose="020F0502020204030204" pitchFamily="34" charset="0"/>
              </a:rPr>
              <a:t>&amp; related services to IRCs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703212" y="5076875"/>
            <a:ext cx="3801403" cy="3801403"/>
          </a:xfrm>
          <a:prstGeom prst="roundRect">
            <a:avLst>
              <a:gd name="adj" fmla="val 6023"/>
            </a:avLst>
          </a:prstGeom>
          <a:solidFill>
            <a:srgbClr val="BFDEE4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20044" tIns="0" rIns="120044" bIns="0" rtlCol="0" anchor="ctr">
            <a:noAutofit/>
          </a:bodyPr>
          <a:lstStyle/>
          <a:p>
            <a:pPr>
              <a:spcBef>
                <a:spcPts val="788"/>
              </a:spcBef>
            </a:pPr>
            <a:endParaRPr lang="en-US" sz="105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Placeholder 4"/>
          <p:cNvSpPr txBox="1">
            <a:spLocks/>
          </p:cNvSpPr>
          <p:nvPr/>
        </p:nvSpPr>
        <p:spPr bwMode="gray">
          <a:xfrm>
            <a:off x="3642680" y="5621532"/>
            <a:ext cx="4060163" cy="1956265"/>
          </a:xfrm>
          <a:prstGeom prst="roundRect">
            <a:avLst>
              <a:gd name="adj" fmla="val 5923"/>
            </a:avLst>
          </a:prstGeom>
          <a:solidFill>
            <a:schemeClr val="accent6">
              <a:lumMod val="50000"/>
            </a:schemeClr>
          </a:solidFill>
          <a:ln>
            <a:solidFill>
              <a:srgbClr val="747678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Placeholder 4"/>
          <p:cNvSpPr txBox="1">
            <a:spLocks/>
          </p:cNvSpPr>
          <p:nvPr/>
        </p:nvSpPr>
        <p:spPr bwMode="gray">
          <a:xfrm>
            <a:off x="3827943" y="5766063"/>
            <a:ext cx="3735607" cy="477212"/>
          </a:xfrm>
          <a:prstGeom prst="roundRect">
            <a:avLst>
              <a:gd name="adj" fmla="val 19472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582F4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solidFill>
                  <a:schemeClr val="bg1"/>
                </a:solidFill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31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Industry Reference Committees (</a:t>
            </a:r>
            <a:r>
              <a:rPr lang="en-GB" sz="1313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IRCs</a:t>
            </a:r>
            <a:r>
              <a:rPr lang="en-GB" sz="131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9" name="Isosceles Triangle 28"/>
          <p:cNvSpPr/>
          <p:nvPr/>
        </p:nvSpPr>
        <p:spPr>
          <a:xfrm rot="5400000">
            <a:off x="2215477" y="6399426"/>
            <a:ext cx="2125527" cy="499343"/>
          </a:xfrm>
          <a:prstGeom prst="triangl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892" tIns="70892" rIns="70892" bIns="70892" rtlCol="0" anchor="ctr"/>
          <a:lstStyle/>
          <a:p>
            <a:pPr algn="ctr"/>
            <a:endParaRPr lang="en-AU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 Placeholder 4"/>
          <p:cNvSpPr txBox="1">
            <a:spLocks noChangeAspect="1"/>
          </p:cNvSpPr>
          <p:nvPr/>
        </p:nvSpPr>
        <p:spPr bwMode="gray">
          <a:xfrm>
            <a:off x="8826779" y="7577798"/>
            <a:ext cx="3577800" cy="586043"/>
          </a:xfrm>
          <a:prstGeom prst="roundRect">
            <a:avLst>
              <a:gd name="adj" fmla="val 23733"/>
            </a:avLst>
          </a:prstGeom>
          <a:solidFill>
            <a:srgbClr val="409DAD"/>
          </a:solidFill>
          <a:ln>
            <a:solidFill>
              <a:srgbClr val="582F4B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394"/>
              </a:spcAft>
            </a:pPr>
            <a:r>
              <a:rPr lang="en-GB" sz="1182" dirty="0">
                <a:latin typeface="Calibri" panose="020F0502020204030204" pitchFamily="34" charset="0"/>
                <a:cs typeface="Calibri" panose="020F0502020204030204" pitchFamily="34" charset="0"/>
              </a:rPr>
              <a:t>Students</a:t>
            </a:r>
          </a:p>
        </p:txBody>
      </p:sp>
      <p:sp>
        <p:nvSpPr>
          <p:cNvPr id="31" name="Text Placeholder 4"/>
          <p:cNvSpPr txBox="1">
            <a:spLocks/>
          </p:cNvSpPr>
          <p:nvPr/>
        </p:nvSpPr>
        <p:spPr bwMode="gray">
          <a:xfrm>
            <a:off x="732021" y="5697929"/>
            <a:ext cx="2028488" cy="1044372"/>
          </a:xfrm>
          <a:prstGeom prst="roundRect">
            <a:avLst>
              <a:gd name="adj" fmla="val 19472"/>
            </a:avLst>
          </a:prstGeo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182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Service</a:t>
            </a:r>
          </a:p>
          <a:p>
            <a:pPr>
              <a:spcBef>
                <a:spcPts val="0"/>
              </a:spcBef>
            </a:pPr>
            <a:r>
              <a:rPr lang="en-GB" sz="1182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Organisations (</a:t>
            </a:r>
            <a:r>
              <a:rPr lang="en-GB" sz="1182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SSOs</a:t>
            </a:r>
            <a:r>
              <a:rPr lang="en-GB" sz="1182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2" name="Text Placeholder 4"/>
          <p:cNvSpPr txBox="1">
            <a:spLocks/>
          </p:cNvSpPr>
          <p:nvPr/>
        </p:nvSpPr>
        <p:spPr bwMode="gray">
          <a:xfrm>
            <a:off x="3827943" y="6347941"/>
            <a:ext cx="3735607" cy="1136908"/>
          </a:xfrm>
          <a:prstGeom prst="roundRect">
            <a:avLst>
              <a:gd name="adj" fmla="val 19472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582F4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  <a:buFont typeface="Arial" pitchFamily="34" charset="0"/>
              <a:buNone/>
              <a:defRPr sz="800" b="0">
                <a:solidFill>
                  <a:schemeClr val="bg1"/>
                </a:solidFill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Forum </a:t>
            </a:r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industry engagement &amp; feedback on industry trends</a:t>
            </a:r>
          </a:p>
          <a:p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 </a:t>
            </a:r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industry need for &amp; oversight of training product development</a:t>
            </a:r>
          </a:p>
          <a:p>
            <a:r>
              <a:rPr lang="en-GB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Voluntary committees </a:t>
            </a:r>
            <a:r>
              <a:rPr lang="en-GB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representing all business sizes</a:t>
            </a:r>
          </a:p>
        </p:txBody>
      </p:sp>
      <p:sp>
        <p:nvSpPr>
          <p:cNvPr id="34" name="Text Placeholder 4"/>
          <p:cNvSpPr txBox="1">
            <a:spLocks/>
          </p:cNvSpPr>
          <p:nvPr/>
        </p:nvSpPr>
        <p:spPr bwMode="gray">
          <a:xfrm rot="5400000">
            <a:off x="7300594" y="6527309"/>
            <a:ext cx="1965622" cy="639542"/>
          </a:xfrm>
          <a:prstGeom prst="roundRect">
            <a:avLst/>
          </a:prstGeom>
          <a:noFill/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050" b="1" dirty="0">
                <a:latin typeface="Calibri" panose="020F0502020204030204" pitchFamily="34" charset="0"/>
                <a:cs typeface="Calibri" panose="020F0502020204030204" pitchFamily="34" charset="0"/>
              </a:rPr>
              <a:t>Input to Training Package Development</a:t>
            </a:r>
          </a:p>
        </p:txBody>
      </p:sp>
      <p:sp>
        <p:nvSpPr>
          <p:cNvPr id="35" name="Text Placeholder 4"/>
          <p:cNvSpPr txBox="1">
            <a:spLocks/>
          </p:cNvSpPr>
          <p:nvPr/>
        </p:nvSpPr>
        <p:spPr bwMode="gray">
          <a:xfrm rot="16200000">
            <a:off x="2720064" y="6539428"/>
            <a:ext cx="897023" cy="219333"/>
          </a:xfrm>
          <a:prstGeom prst="roundRect">
            <a:avLst/>
          </a:prstGeom>
          <a:noFill/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050" b="1" dirty="0">
                <a:latin typeface="Calibri" panose="020F0502020204030204" pitchFamily="34" charset="0"/>
                <a:cs typeface="Calibri" panose="020F0502020204030204" pitchFamily="34" charset="0"/>
              </a:rPr>
              <a:t>Enable</a:t>
            </a:r>
            <a:endParaRPr lang="en-GB" sz="1313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 Placeholder 4"/>
          <p:cNvSpPr txBox="1">
            <a:spLocks/>
          </p:cNvSpPr>
          <p:nvPr/>
        </p:nvSpPr>
        <p:spPr bwMode="gray">
          <a:xfrm>
            <a:off x="4801774" y="2934703"/>
            <a:ext cx="7702843" cy="1942097"/>
          </a:xfrm>
          <a:prstGeom prst="roundRect">
            <a:avLst>
              <a:gd name="adj" fmla="val 5923"/>
            </a:avLst>
          </a:prstGeom>
          <a:solidFill>
            <a:srgbClr val="F3E9F3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algn="ctr">
              <a:spcBef>
                <a:spcPts val="600"/>
              </a:spcBef>
              <a:buFont typeface="Arial" pitchFamily="34" charset="0"/>
              <a:buNone/>
              <a:defRPr sz="800">
                <a:latin typeface="Arial"/>
                <a:cs typeface="Arial" pitchFamily="34" charset="0"/>
              </a:defRPr>
            </a:lvl1pPr>
          </a:lstStyle>
          <a:p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 Placeholder 4"/>
          <p:cNvSpPr txBox="1">
            <a:spLocks/>
          </p:cNvSpPr>
          <p:nvPr/>
        </p:nvSpPr>
        <p:spPr bwMode="gray">
          <a:xfrm>
            <a:off x="4901810" y="3176172"/>
            <a:ext cx="1952987" cy="1641987"/>
          </a:xfrm>
          <a:prstGeom prst="roundRect">
            <a:avLst/>
          </a:prstGeom>
          <a:gradFill flip="none" rotWithShape="1">
            <a:gsLst>
              <a:gs pos="0">
                <a:srgbClr val="C694B7"/>
              </a:gs>
              <a:gs pos="100000">
                <a:srgbClr val="582F4B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582F4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solidFill>
                  <a:schemeClr val="bg1"/>
                </a:solidFill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378" dirty="0">
                <a:latin typeface="Calibri" panose="020F0502020204030204" pitchFamily="34" charset="0"/>
                <a:cs typeface="Calibri" panose="020F0502020204030204" pitchFamily="34" charset="0"/>
              </a:rPr>
              <a:t>Australian Industry &amp; Skills Committee (AISC)</a:t>
            </a:r>
          </a:p>
        </p:txBody>
      </p:sp>
      <p:sp>
        <p:nvSpPr>
          <p:cNvPr id="38" name="Text Placeholder 4"/>
          <p:cNvSpPr txBox="1">
            <a:spLocks/>
          </p:cNvSpPr>
          <p:nvPr/>
        </p:nvSpPr>
        <p:spPr bwMode="gray">
          <a:xfrm>
            <a:off x="6902548" y="3179302"/>
            <a:ext cx="5486542" cy="1638857"/>
          </a:xfrm>
          <a:prstGeom prst="roundRect">
            <a:avLst/>
          </a:prstGeom>
          <a:gradFill flip="none" rotWithShape="1">
            <a:gsLst>
              <a:gs pos="0">
                <a:srgbClr val="C694B7"/>
              </a:gs>
              <a:gs pos="100000">
                <a:srgbClr val="582F4B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rgbClr val="582F4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solidFill>
                  <a:schemeClr val="bg1"/>
                </a:solidFill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 marL="225080" indent="-225080" algn="l">
              <a:spcBef>
                <a:spcPts val="263"/>
              </a:spcBef>
              <a:spcAft>
                <a:spcPts val="131"/>
              </a:spcAft>
              <a:buFont typeface="Arial" panose="020B0604020202020204" pitchFamily="34" charset="0"/>
              <a:buChar char="•"/>
            </a:pPr>
            <a:r>
              <a:rPr lang="en-GB" sz="1050" b="0" dirty="0">
                <a:latin typeface="Calibri" panose="020F0502020204030204" pitchFamily="34" charset="0"/>
                <a:cs typeface="Calibri" panose="020F0502020204030204" pitchFamily="34" charset="0"/>
              </a:rPr>
              <a:t>Advises Ministers on the implementation of national training policies and provides direction on research priorities across the VET sector</a:t>
            </a:r>
          </a:p>
          <a:p>
            <a:pPr marL="225080" indent="-225080" algn="l">
              <a:spcBef>
                <a:spcPts val="263"/>
              </a:spcBef>
              <a:spcAft>
                <a:spcPts val="131"/>
              </a:spcAft>
              <a:buFont typeface="Arial" panose="020B0604020202020204" pitchFamily="34" charset="0"/>
              <a:buChar char="•"/>
            </a:pPr>
            <a:r>
              <a:rPr lang="en-GB" sz="1050" b="0" dirty="0">
                <a:latin typeface="Calibri" panose="020F0502020204030204" pitchFamily="34" charset="0"/>
                <a:cs typeface="Calibri" panose="020F0502020204030204" pitchFamily="34" charset="0"/>
              </a:rPr>
              <a:t>Prioritises, schedules, quality assures &amp; endorses training product development</a:t>
            </a:r>
          </a:p>
          <a:p>
            <a:pPr marL="225080" indent="-225080" algn="l">
              <a:spcBef>
                <a:spcPts val="263"/>
              </a:spcBef>
              <a:spcAft>
                <a:spcPts val="131"/>
              </a:spcAft>
              <a:buFont typeface="Arial" panose="020B0604020202020204" pitchFamily="34" charset="0"/>
              <a:buChar char="•"/>
            </a:pPr>
            <a:r>
              <a:rPr lang="en-GB" sz="1050" b="0" dirty="0">
                <a:latin typeface="Calibri" panose="020F0502020204030204" pitchFamily="34" charset="0"/>
                <a:cs typeface="Calibri" panose="020F0502020204030204" pitchFamily="34" charset="0"/>
              </a:rPr>
              <a:t>Provides advice on training provider and regulator standards</a:t>
            </a:r>
          </a:p>
          <a:p>
            <a:pPr marL="225080" indent="-225080" algn="l">
              <a:spcBef>
                <a:spcPts val="263"/>
              </a:spcBef>
              <a:spcAft>
                <a:spcPts val="131"/>
              </a:spcAft>
              <a:buFont typeface="Arial" panose="020B0604020202020204" pitchFamily="34" charset="0"/>
              <a:buChar char="•"/>
            </a:pPr>
            <a:r>
              <a:rPr lang="en-GB" sz="1050" b="0" dirty="0">
                <a:latin typeface="Calibri" panose="020F0502020204030204" pitchFamily="34" charset="0"/>
                <a:cs typeface="Calibri" panose="020F0502020204030204" pitchFamily="34" charset="0"/>
              </a:rPr>
              <a:t>Coordinates industry engagement through COAG Industry &amp; Skills Council meetings</a:t>
            </a:r>
          </a:p>
        </p:txBody>
      </p:sp>
      <p:sp>
        <p:nvSpPr>
          <p:cNvPr id="39" name="Text Placeholder 4"/>
          <p:cNvSpPr txBox="1">
            <a:spLocks/>
          </p:cNvSpPr>
          <p:nvPr/>
        </p:nvSpPr>
        <p:spPr bwMode="gray">
          <a:xfrm>
            <a:off x="6602438" y="1793345"/>
            <a:ext cx="5902177" cy="682568"/>
          </a:xfrm>
          <a:prstGeom prst="roundRect">
            <a:avLst/>
          </a:prstGeom>
          <a:gradFill flip="none" rotWithShape="1">
            <a:gsLst>
              <a:gs pos="0">
                <a:srgbClr val="3E6AA5">
                  <a:shade val="30000"/>
                  <a:satMod val="115000"/>
                </a:srgbClr>
              </a:gs>
              <a:gs pos="50000">
                <a:srgbClr val="3E6AA5">
                  <a:shade val="67500"/>
                  <a:satMod val="115000"/>
                </a:srgbClr>
              </a:gs>
              <a:gs pos="100000">
                <a:srgbClr val="3E6AA5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E9DD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lang="en-US" sz="1000" b="1" kern="1200" noProof="0" dirty="0" smtClean="0">
                <a:solidFill>
                  <a:srgbClr val="00338D"/>
                </a:solidFill>
                <a:latin typeface="Arial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lang="en-US" sz="1000" b="0" kern="1200" noProof="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2pPr>
            <a:lvl3pPr marL="177800" indent="-1778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US" sz="1000" b="0" kern="1200" noProof="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3pPr>
            <a:lvl4pPr marL="355600" indent="-1778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US" sz="1000" b="0" kern="1200" noProof="0" dirty="0" smtClean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4pPr>
            <a:lvl5pPr marL="534988" indent="-1746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 b="0" kern="1200" baseline="0" noProof="0">
                <a:solidFill>
                  <a:schemeClr val="tx1"/>
                </a:solidFill>
                <a:latin typeface="Arial"/>
                <a:ea typeface="+mn-ea"/>
                <a:cs typeface="Arial" pitchFamily="34" charset="0"/>
              </a:defRPr>
            </a:lvl5pPr>
            <a:lvl6pPr marL="720725" indent="-1857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GB"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895350" indent="-1746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081088" indent="-1857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lang="en-GB" sz="1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1255713" indent="-17462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lang="en-GB"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GB" sz="1378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COAG Industry &amp; Skills Council</a:t>
            </a:r>
          </a:p>
        </p:txBody>
      </p:sp>
      <p:sp>
        <p:nvSpPr>
          <p:cNvPr id="40" name="Text Placeholder 4"/>
          <p:cNvSpPr txBox="1">
            <a:spLocks noChangeAspect="1"/>
          </p:cNvSpPr>
          <p:nvPr/>
        </p:nvSpPr>
        <p:spPr bwMode="gray">
          <a:xfrm>
            <a:off x="8814275" y="6991755"/>
            <a:ext cx="3577800" cy="586043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582F4B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solidFill>
                  <a:schemeClr val="bg1"/>
                </a:solidFill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394"/>
              </a:spcAft>
            </a:pPr>
            <a:r>
              <a:rPr lang="en-GB" sz="1182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Registered Training Organisations (</a:t>
            </a:r>
            <a:r>
              <a:rPr lang="en-GB" sz="1182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RTOs</a:t>
            </a:r>
            <a:r>
              <a:rPr lang="en-GB" sz="1182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1" name="Can 40"/>
          <p:cNvSpPr/>
          <p:nvPr/>
        </p:nvSpPr>
        <p:spPr>
          <a:xfrm>
            <a:off x="4082687" y="7960137"/>
            <a:ext cx="3180149" cy="718067"/>
          </a:xfrm>
          <a:prstGeom prst="can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 vert="horz" lIns="120044" tIns="0" rIns="120044" bIns="0" rtlCol="0" anchor="ctr">
            <a:noAutofit/>
          </a:bodyPr>
          <a:lstStyle/>
          <a:p>
            <a:pPr>
              <a:spcBef>
                <a:spcPts val="525"/>
              </a:spcBef>
            </a:pPr>
            <a:r>
              <a:rPr lang="en-GB" sz="1182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Publicly available at</a:t>
            </a:r>
          </a:p>
          <a:p>
            <a:pPr algn="ctr">
              <a:buFont typeface="Arial" pitchFamily="34" charset="0"/>
              <a:buNone/>
            </a:pPr>
            <a:r>
              <a:rPr lang="en-GB" sz="1182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www.training.gov.au</a:t>
            </a:r>
          </a:p>
        </p:txBody>
      </p:sp>
      <p:sp>
        <p:nvSpPr>
          <p:cNvPr id="42" name="Text Placeholder 4"/>
          <p:cNvSpPr txBox="1">
            <a:spLocks/>
          </p:cNvSpPr>
          <p:nvPr/>
        </p:nvSpPr>
        <p:spPr bwMode="gray">
          <a:xfrm>
            <a:off x="706034" y="4326570"/>
            <a:ext cx="1792852" cy="486525"/>
          </a:xfrm>
          <a:prstGeom prst="roundRect">
            <a:avLst/>
          </a:prstGeom>
          <a:solidFill>
            <a:srgbClr val="638DC5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700" b="0">
                <a:solidFill>
                  <a:schemeClr val="bg1"/>
                </a:solidFill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State/Territory</a:t>
            </a:r>
          </a:p>
          <a:p>
            <a:pPr>
              <a:spcBef>
                <a:spcPts val="0"/>
              </a:spcBef>
            </a:pPr>
            <a:r>
              <a:rPr lang="en-GB" sz="919" dirty="0">
                <a:latin typeface="Calibri" panose="020F0502020204030204" pitchFamily="34" charset="0"/>
                <a:cs typeface="Calibri" panose="020F0502020204030204" pitchFamily="34" charset="0"/>
              </a:rPr>
              <a:t>Depts. of Education &amp; Training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813173" y="1975730"/>
            <a:ext cx="330831" cy="694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4"/>
          <p:cNvSpPr txBox="1">
            <a:spLocks/>
          </p:cNvSpPr>
          <p:nvPr/>
        </p:nvSpPr>
        <p:spPr bwMode="gray">
          <a:xfrm>
            <a:off x="706034" y="3247033"/>
            <a:ext cx="3795628" cy="488416"/>
          </a:xfrm>
          <a:prstGeom prst="roundRect">
            <a:avLst/>
          </a:prstGeom>
          <a:solidFill>
            <a:srgbClr val="355C8F"/>
          </a:solidFill>
          <a:ln>
            <a:solidFill>
              <a:srgbClr val="582F4B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solidFill>
                  <a:schemeClr val="bg1"/>
                </a:solidFill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 Placeholder 4"/>
          <p:cNvSpPr txBox="1">
            <a:spLocks/>
          </p:cNvSpPr>
          <p:nvPr/>
        </p:nvSpPr>
        <p:spPr bwMode="gray">
          <a:xfrm>
            <a:off x="2571109" y="3775208"/>
            <a:ext cx="1930552" cy="1044148"/>
          </a:xfrm>
          <a:prstGeom prst="roundRect">
            <a:avLst>
              <a:gd name="adj" fmla="val 19472"/>
            </a:avLst>
          </a:prstGeom>
          <a:solidFill>
            <a:srgbClr val="638DC5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700" b="0"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Oversees &amp;</a:t>
            </a:r>
          </a:p>
          <a:p>
            <a:pPr>
              <a:spcBef>
                <a:spcPts val="0"/>
              </a:spcBef>
            </a:pPr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supports training product development process</a:t>
            </a:r>
          </a:p>
        </p:txBody>
      </p:sp>
      <p:sp>
        <p:nvSpPr>
          <p:cNvPr id="46" name="Text Placeholder 4"/>
          <p:cNvSpPr txBox="1">
            <a:spLocks noChangeAspect="1"/>
          </p:cNvSpPr>
          <p:nvPr/>
        </p:nvSpPr>
        <p:spPr bwMode="gray">
          <a:xfrm>
            <a:off x="8826779" y="6390371"/>
            <a:ext cx="3577800" cy="587206"/>
          </a:xfrm>
          <a:prstGeom prst="roundRect">
            <a:avLst>
              <a:gd name="adj" fmla="val 23733"/>
            </a:avLst>
          </a:prstGeom>
          <a:solidFill>
            <a:srgbClr val="409DAD"/>
          </a:solidFill>
          <a:ln>
            <a:solidFill>
              <a:srgbClr val="582F4B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182" dirty="0">
                <a:latin typeface="Calibri" panose="020F0502020204030204" pitchFamily="34" charset="0"/>
                <a:cs typeface="Calibri" panose="020F0502020204030204" pitchFamily="34" charset="0"/>
              </a:rPr>
              <a:t>Commonwealth, State &amp; Territory Governments</a:t>
            </a:r>
          </a:p>
          <a:p>
            <a:pPr>
              <a:spcBef>
                <a:spcPts val="0"/>
              </a:spcBef>
              <a:spcAft>
                <a:spcPts val="394"/>
              </a:spcAft>
            </a:pPr>
            <a:r>
              <a:rPr lang="en-GB" sz="919" dirty="0">
                <a:latin typeface="Calibri" panose="020F0502020204030204" pitchFamily="34" charset="0"/>
                <a:cs typeface="Calibri" panose="020F0502020204030204" pitchFamily="34" charset="0"/>
              </a:rPr>
              <a:t>(including licencing and regulatory bodies)</a:t>
            </a:r>
          </a:p>
        </p:txBody>
      </p:sp>
      <p:sp>
        <p:nvSpPr>
          <p:cNvPr id="47" name="Left-Right Arrow 46"/>
          <p:cNvSpPr/>
          <p:nvPr/>
        </p:nvSpPr>
        <p:spPr>
          <a:xfrm rot="16200000">
            <a:off x="5410752" y="4315174"/>
            <a:ext cx="466218" cy="1857473"/>
          </a:xfrm>
          <a:prstGeom prst="leftRightArrow">
            <a:avLst>
              <a:gd name="adj1" fmla="val 53513"/>
              <a:gd name="adj2" fmla="val 28338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892" tIns="70892" rIns="70892" bIns="70892" rtlCol="0" anchor="ctr"/>
          <a:lstStyle/>
          <a:p>
            <a:pPr algn="ctr"/>
            <a:endParaRPr lang="en-AU" sz="105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Placeholder 4"/>
          <p:cNvSpPr txBox="1">
            <a:spLocks/>
          </p:cNvSpPr>
          <p:nvPr/>
        </p:nvSpPr>
        <p:spPr bwMode="gray">
          <a:xfrm>
            <a:off x="5211185" y="5110839"/>
            <a:ext cx="898069" cy="366182"/>
          </a:xfrm>
          <a:prstGeom prst="roundRect">
            <a:avLst/>
          </a:prstGeom>
          <a:noFill/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182" b="1" dirty="0">
                <a:latin typeface="Calibri" panose="020F0502020204030204" pitchFamily="34" charset="0"/>
                <a:cs typeface="Calibri" panose="020F0502020204030204" pitchFamily="34" charset="0"/>
              </a:rPr>
              <a:t>Drives</a:t>
            </a:r>
          </a:p>
        </p:txBody>
      </p:sp>
      <p:sp>
        <p:nvSpPr>
          <p:cNvPr id="49" name="Text Placeholder 4"/>
          <p:cNvSpPr txBox="1">
            <a:spLocks/>
          </p:cNvSpPr>
          <p:nvPr/>
        </p:nvSpPr>
        <p:spPr bwMode="gray">
          <a:xfrm>
            <a:off x="900334" y="3286540"/>
            <a:ext cx="3401255" cy="398412"/>
          </a:xfrm>
          <a:prstGeom prst="roundRect">
            <a:avLst/>
          </a:prstGeom>
          <a:noFill/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313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Senior Officials Network (SSON)</a:t>
            </a:r>
          </a:p>
        </p:txBody>
      </p:sp>
      <p:sp>
        <p:nvSpPr>
          <p:cNvPr id="50" name="Text Placeholder 4"/>
          <p:cNvSpPr txBox="1">
            <a:spLocks noChangeAspect="1"/>
          </p:cNvSpPr>
          <p:nvPr/>
        </p:nvSpPr>
        <p:spPr bwMode="gray">
          <a:xfrm>
            <a:off x="8826779" y="5191091"/>
            <a:ext cx="3577800" cy="586043"/>
          </a:xfrm>
          <a:prstGeom prst="roundRect">
            <a:avLst/>
          </a:prstGeom>
          <a:solidFill>
            <a:srgbClr val="409DAD"/>
          </a:solidFill>
          <a:ln>
            <a:solidFill>
              <a:srgbClr val="582F4B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394"/>
              </a:spcAft>
            </a:pPr>
            <a:r>
              <a:rPr lang="en-GB" sz="1182" dirty="0">
                <a:latin typeface="Calibri" panose="020F0502020204030204" pitchFamily="34" charset="0"/>
                <a:cs typeface="Calibri" panose="020F0502020204030204" pitchFamily="34" charset="0"/>
              </a:rPr>
              <a:t>Employers &amp; their representatives / peak bodies</a:t>
            </a:r>
          </a:p>
        </p:txBody>
      </p:sp>
      <p:sp>
        <p:nvSpPr>
          <p:cNvPr id="51" name="Text Placeholder 4"/>
          <p:cNvSpPr txBox="1">
            <a:spLocks noChangeAspect="1"/>
          </p:cNvSpPr>
          <p:nvPr/>
        </p:nvSpPr>
        <p:spPr bwMode="gray">
          <a:xfrm>
            <a:off x="8826779" y="5777134"/>
            <a:ext cx="3577800" cy="586043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582F4B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394"/>
              </a:spcAft>
            </a:pPr>
            <a:r>
              <a:rPr lang="en-GB" sz="1182" dirty="0">
                <a:latin typeface="Calibri" panose="020F0502020204030204" pitchFamily="34" charset="0"/>
                <a:cs typeface="Calibri" panose="020F0502020204030204" pitchFamily="34" charset="0"/>
              </a:rPr>
              <a:t>Employees &amp; their representatives / unions</a:t>
            </a:r>
          </a:p>
        </p:txBody>
      </p:sp>
      <p:sp>
        <p:nvSpPr>
          <p:cNvPr id="52" name="Text Placeholder 4"/>
          <p:cNvSpPr txBox="1">
            <a:spLocks noChangeAspect="1"/>
          </p:cNvSpPr>
          <p:nvPr/>
        </p:nvSpPr>
        <p:spPr bwMode="gray">
          <a:xfrm>
            <a:off x="8814275" y="8192198"/>
            <a:ext cx="3577800" cy="586043"/>
          </a:xfrm>
          <a:prstGeom prst="roundRect">
            <a:avLst>
              <a:gd name="adj" fmla="val 23733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582F4B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1">
                <a:latin typeface="Univers 45 Light" pitchFamily="2" charset="0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182" dirty="0">
                <a:latin typeface="Calibri" panose="020F0502020204030204" pitchFamily="34" charset="0"/>
                <a:cs typeface="Calibri" panose="020F0502020204030204" pitchFamily="34" charset="0"/>
              </a:rPr>
              <a:t>General Public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84591" y="2018571"/>
            <a:ext cx="1417846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88341" y="2487570"/>
            <a:ext cx="4253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626200" y="2017876"/>
            <a:ext cx="0" cy="472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541020" y="2475914"/>
            <a:ext cx="0" cy="472615"/>
          </a:xfrm>
          <a:prstGeom prst="straightConnector1">
            <a:avLst/>
          </a:prstGeom>
          <a:ln w="31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Placeholder 4"/>
          <p:cNvSpPr txBox="1">
            <a:spLocks/>
          </p:cNvSpPr>
          <p:nvPr/>
        </p:nvSpPr>
        <p:spPr bwMode="gray">
          <a:xfrm>
            <a:off x="1114982" y="2976099"/>
            <a:ext cx="2716765" cy="236186"/>
          </a:xfrm>
          <a:prstGeom prst="roundRect">
            <a:avLst>
              <a:gd name="adj" fmla="val 19472"/>
            </a:avLst>
          </a:prstGeom>
          <a:noFill/>
          <a:ln w="635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lIns="120044" tIns="0" rIns="120044" bIns="0" rtlCol="0" anchor="ctr">
            <a:no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800" b="0">
                <a:latin typeface="Arial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000" b="0">
                <a:latin typeface="Arial"/>
                <a:cs typeface="Arial" pitchFamily="34" charset="0"/>
              </a:defRPr>
            </a:lvl2pPr>
            <a:lvl3pPr marL="1778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>
                <a:latin typeface="Arial"/>
                <a:cs typeface="Arial" pitchFamily="34" charset="0"/>
              </a:defRPr>
            </a:lvl3pPr>
            <a:lvl4pPr marL="355600" indent="-177800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 b="0">
                <a:latin typeface="Arial"/>
                <a:cs typeface="Arial" pitchFamily="34" charset="0"/>
              </a:defRPr>
            </a:lvl4pPr>
            <a:lvl5pPr marL="534988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="0" baseline="0">
                <a:latin typeface="Arial"/>
                <a:cs typeface="Arial" pitchFamily="34" charset="0"/>
              </a:defRPr>
            </a:lvl5pPr>
            <a:lvl6pPr marL="720725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  <a:cs typeface="Arial" pitchFamily="34" charset="0"/>
              </a:defRPr>
            </a:lvl6pPr>
            <a:lvl7pPr marL="895350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 baseline="0">
                <a:latin typeface="Arial" pitchFamily="34" charset="0"/>
                <a:cs typeface="Arial" pitchFamily="34" charset="0"/>
              </a:defRPr>
            </a:lvl7pPr>
            <a:lvl8pPr marL="1081088" indent="-185738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–"/>
              <a:defRPr sz="1000">
                <a:latin typeface="Arial" pitchFamily="34" charset="0"/>
              </a:defRPr>
            </a:lvl8pPr>
            <a:lvl9pPr marL="1255713" indent="-174625">
              <a:lnSpc>
                <a:spcPct val="100000"/>
              </a:lnSpc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 sz="1000"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1182" b="1" dirty="0">
                <a:latin typeface="Calibri" panose="020F0502020204030204" pitchFamily="34" charset="0"/>
                <a:cs typeface="Calibri" panose="020F0502020204030204" pitchFamily="34" charset="0"/>
              </a:rPr>
              <a:t>Governance Arrangements</a:t>
            </a:r>
          </a:p>
        </p:txBody>
      </p:sp>
      <p:cxnSp>
        <p:nvCxnSpPr>
          <p:cNvPr id="9" name="Straight Arrow Connector 8"/>
          <p:cNvCxnSpPr>
            <a:endCxn id="41" idx="1"/>
          </p:cNvCxnSpPr>
          <p:nvPr/>
        </p:nvCxnSpPr>
        <p:spPr>
          <a:xfrm>
            <a:off x="5672762" y="7590430"/>
            <a:ext cx="0" cy="369707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80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11659" y="8661350"/>
            <a:ext cx="13028118" cy="11303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952500" y="635000"/>
            <a:ext cx="11099800" cy="1978991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AU" sz="6000" dirty="0">
                <a:solidFill>
                  <a:schemeClr val="bg1">
                    <a:lumMod val="75000"/>
                  </a:schemeClr>
                </a:solidFill>
              </a:rPr>
              <a:t>Project Structure and Governance </a:t>
            </a:r>
            <a:endParaRPr sz="6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952500" y="2140030"/>
            <a:ext cx="11099800" cy="5900727"/>
          </a:xfrm>
          <a:prstGeom prst="rect">
            <a:avLst/>
          </a:prstGeom>
        </p:spPr>
        <p:txBody>
          <a:bodyPr anchor="t">
            <a:normAutofit fontScale="47500" lnSpcReduction="20000"/>
          </a:bodyPr>
          <a:lstStyle/>
          <a:p>
            <a:pPr>
              <a:spcBef>
                <a:spcPts val="3000"/>
              </a:spcBef>
              <a:buSzTx/>
            </a:pPr>
            <a:r>
              <a:rPr lang="en-GB" sz="5800" dirty="0">
                <a:solidFill>
                  <a:schemeClr val="bg1">
                    <a:lumMod val="75000"/>
                  </a:schemeClr>
                </a:solidFill>
              </a:rPr>
              <a:t>Qualification review is a normal part of Training Package Maintenance. </a:t>
            </a:r>
            <a:r>
              <a:rPr lang="en-GB" sz="5800" dirty="0" err="1">
                <a:solidFill>
                  <a:schemeClr val="bg1">
                    <a:lumMod val="75000"/>
                  </a:schemeClr>
                </a:solidFill>
              </a:rPr>
              <a:t>NatHERs</a:t>
            </a:r>
            <a:r>
              <a:rPr lang="en-GB" sz="5800" dirty="0">
                <a:solidFill>
                  <a:schemeClr val="bg1">
                    <a:lumMod val="75000"/>
                  </a:schemeClr>
                </a:solidFill>
              </a:rPr>
              <a:t> Administrator reviewed the previous qualification implementation </a:t>
            </a:r>
          </a:p>
          <a:p>
            <a:pPr>
              <a:spcBef>
                <a:spcPts val="3000"/>
              </a:spcBef>
              <a:buSzTx/>
            </a:pPr>
            <a:r>
              <a:rPr lang="en-GB" sz="5800" dirty="0">
                <a:solidFill>
                  <a:schemeClr val="bg1">
                    <a:lumMod val="75000"/>
                  </a:schemeClr>
                </a:solidFill>
              </a:rPr>
              <a:t>Property Services IRC approve a Case for Change to access funding for the review project </a:t>
            </a:r>
          </a:p>
          <a:p>
            <a:pPr>
              <a:spcBef>
                <a:spcPts val="3000"/>
              </a:spcBef>
              <a:buSzTx/>
            </a:pPr>
            <a:r>
              <a:rPr lang="en-GB" sz="5800" dirty="0" err="1">
                <a:solidFill>
                  <a:schemeClr val="bg1">
                    <a:lumMod val="75000"/>
                  </a:schemeClr>
                </a:solidFill>
              </a:rPr>
              <a:t>Artibus</a:t>
            </a:r>
            <a:r>
              <a:rPr lang="en-GB" sz="5800" dirty="0">
                <a:solidFill>
                  <a:schemeClr val="bg1">
                    <a:lumMod val="75000"/>
                  </a:schemeClr>
                </a:solidFill>
              </a:rPr>
              <a:t> established a Technical Advisory Group (TAG) to inform the review, help establish industry needs and facilitate broader industry consultation and comment</a:t>
            </a:r>
          </a:p>
          <a:p>
            <a:pPr>
              <a:spcBef>
                <a:spcPts val="3000"/>
              </a:spcBef>
              <a:buSzTx/>
            </a:pPr>
            <a:r>
              <a:rPr lang="en-GB" sz="5800" dirty="0">
                <a:solidFill>
                  <a:schemeClr val="bg1">
                    <a:lumMod val="75000"/>
                  </a:schemeClr>
                </a:solidFill>
              </a:rPr>
              <a:t>TAG consider comments and feedback to inform the final competencies and qualification </a:t>
            </a:r>
          </a:p>
          <a:p>
            <a:pPr>
              <a:spcBef>
                <a:spcPts val="3000"/>
              </a:spcBef>
              <a:buSzTx/>
            </a:pPr>
            <a:r>
              <a:rPr lang="en-GB" sz="5800" dirty="0">
                <a:solidFill>
                  <a:schemeClr val="bg1">
                    <a:lumMod val="75000"/>
                  </a:schemeClr>
                </a:solidFill>
              </a:rPr>
              <a:t>IRC approve the project outcomes and put the competencies and qualification forward for endorsement.</a:t>
            </a:r>
          </a:p>
          <a:p>
            <a:pPr marL="889000"/>
            <a:endParaRPr dirty="0"/>
          </a:p>
        </p:txBody>
      </p:sp>
      <p:sp>
        <p:nvSpPr>
          <p:cNvPr id="133" name="Shape 133"/>
          <p:cNvSpPr/>
          <p:nvPr/>
        </p:nvSpPr>
        <p:spPr>
          <a:xfrm>
            <a:off x="5752901" y="8839067"/>
            <a:ext cx="7008367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AU" dirty="0" err="1"/>
              <a:t>NatHERS</a:t>
            </a:r>
            <a:r>
              <a:rPr lang="en-AU" dirty="0"/>
              <a:t> and Home Sustainability Qualifications Review</a:t>
            </a:r>
            <a:endParaRPr dirty="0"/>
          </a:p>
        </p:txBody>
      </p:sp>
      <p:pic>
        <p:nvPicPr>
          <p:cNvPr id="134" name="ArtibusInnovationLogo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10" y="8864467"/>
            <a:ext cx="2513324" cy="72406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541246" y="9199529"/>
            <a:ext cx="4220022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www.artibus.com.au</a:t>
            </a:r>
          </a:p>
        </p:txBody>
      </p:sp>
    </p:spTree>
    <p:extLst>
      <p:ext uri="{BB962C8B-B14F-4D97-AF65-F5344CB8AC3E}">
        <p14:creationId xmlns:p14="http://schemas.microsoft.com/office/powerpoint/2010/main" val="1938024140"/>
      </p:ext>
    </p:extLst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11659" y="8661350"/>
            <a:ext cx="13028118" cy="11303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952500" y="635000"/>
            <a:ext cx="11099800" cy="197899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6000" dirty="0"/>
              <a:t>Priorities guiding the training package development process </a:t>
            </a:r>
            <a:endParaRPr sz="6000" dirty="0"/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952500" y="2892569"/>
            <a:ext cx="11099800" cy="5526452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/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AU" dirty="0">
                <a:solidFill>
                  <a:srgbClr val="ADB3B6"/>
                </a:solidFill>
                <a:sym typeface="Helvetica Light"/>
              </a:rPr>
              <a:t>Remove out dated and unnecessary qualifications and units</a:t>
            </a: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endParaRPr lang="en-AU" dirty="0">
              <a:solidFill>
                <a:srgbClr val="ADB3B6"/>
              </a:solidFill>
              <a:sym typeface="Helvetica Light"/>
            </a:endParaRP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AU" dirty="0">
                <a:solidFill>
                  <a:srgbClr val="ADB3B6"/>
                </a:solidFill>
                <a:sym typeface="Helvetica Light"/>
              </a:rPr>
              <a:t>Implement the </a:t>
            </a:r>
            <a:r>
              <a:rPr lang="en-AU" i="1" dirty="0">
                <a:solidFill>
                  <a:srgbClr val="ADB3B6"/>
                </a:solidFill>
                <a:sym typeface="Helvetica Light"/>
              </a:rPr>
              <a:t>Standards for Training Packages 2012</a:t>
            </a: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endParaRPr lang="en-AU" dirty="0">
              <a:solidFill>
                <a:srgbClr val="ADB3B6"/>
              </a:solidFill>
              <a:sym typeface="Helvetica Light"/>
            </a:endParaRP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AU" dirty="0">
                <a:solidFill>
                  <a:srgbClr val="ADB3B6"/>
                </a:solidFill>
                <a:sym typeface="Helvetica Light"/>
              </a:rPr>
              <a:t>Ensure training providers understand industry’s expectations about how training is assessed </a:t>
            </a: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endParaRPr lang="en-AU" dirty="0">
              <a:solidFill>
                <a:srgbClr val="ADB3B6"/>
              </a:solidFill>
              <a:sym typeface="Helvetica Light"/>
            </a:endParaRP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AU" dirty="0">
                <a:solidFill>
                  <a:srgbClr val="ADB3B6"/>
                </a:solidFill>
                <a:sym typeface="Helvetica Light"/>
              </a:rPr>
              <a:t>Ensure the VET system supports people to move easily between related occupations</a:t>
            </a: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endParaRPr lang="en-AU" dirty="0">
              <a:solidFill>
                <a:srgbClr val="ADB3B6"/>
              </a:solidFill>
              <a:sym typeface="Helvetica Light"/>
            </a:endParaRP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AU" dirty="0">
                <a:solidFill>
                  <a:srgbClr val="ADB3B6"/>
                </a:solidFill>
                <a:sym typeface="Helvetica Light"/>
              </a:rPr>
              <a:t>Create a more efficient system through training packages with units of competency that can be used across multiple sectors </a:t>
            </a: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endParaRPr lang="en-AU" dirty="0">
              <a:solidFill>
                <a:srgbClr val="ADB3B6"/>
              </a:solidFill>
              <a:sym typeface="Helvetica Light"/>
            </a:endParaRPr>
          </a:p>
          <a:p>
            <a:pPr marL="914400" lvl="0" indent="-457200" hangingPunct="0">
              <a:spcBef>
                <a:spcPts val="0"/>
              </a:spcBef>
              <a:buSzTx/>
              <a:buFont typeface="Arial"/>
              <a:buChar char="•"/>
            </a:pPr>
            <a:r>
              <a:rPr lang="en-AU" dirty="0">
                <a:solidFill>
                  <a:srgbClr val="ADB3B6"/>
                </a:solidFill>
                <a:sym typeface="Helvetica Light"/>
              </a:rPr>
              <a:t>Increase recognition of skill sets.</a:t>
            </a:r>
            <a:endParaRPr lang="en-US" dirty="0">
              <a:solidFill>
                <a:srgbClr val="ADB3B6"/>
              </a:solidFill>
              <a:sym typeface="Helvetica Light"/>
            </a:endParaRPr>
          </a:p>
          <a:p>
            <a:pPr marL="889000"/>
            <a:endParaRPr dirty="0"/>
          </a:p>
        </p:txBody>
      </p:sp>
      <p:sp>
        <p:nvSpPr>
          <p:cNvPr id="133" name="Shape 133"/>
          <p:cNvSpPr/>
          <p:nvPr/>
        </p:nvSpPr>
        <p:spPr>
          <a:xfrm>
            <a:off x="5752901" y="8839067"/>
            <a:ext cx="7008367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AU" dirty="0" err="1"/>
              <a:t>NatHERS</a:t>
            </a:r>
            <a:r>
              <a:rPr lang="en-AU" dirty="0"/>
              <a:t> and Home Sustainability Qualifications Review</a:t>
            </a:r>
            <a:endParaRPr dirty="0"/>
          </a:p>
        </p:txBody>
      </p:sp>
      <p:pic>
        <p:nvPicPr>
          <p:cNvPr id="134" name="ArtibusInnovationLogo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10" y="8864467"/>
            <a:ext cx="2513324" cy="72406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541246" y="9199529"/>
            <a:ext cx="4220022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www.artibus.com.au</a:t>
            </a:r>
          </a:p>
        </p:txBody>
      </p:sp>
    </p:spTree>
    <p:extLst>
      <p:ext uri="{BB962C8B-B14F-4D97-AF65-F5344CB8AC3E}">
        <p14:creationId xmlns:p14="http://schemas.microsoft.com/office/powerpoint/2010/main" val="2977055112"/>
      </p:ext>
    </p:extLst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11659" y="8661350"/>
            <a:ext cx="13028118" cy="11303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952500" y="635000"/>
            <a:ext cx="11099800" cy="197899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AU" sz="6000" dirty="0">
                <a:sym typeface="Helvetica Light"/>
              </a:rPr>
              <a:t>Principles guiding the training package </a:t>
            </a:r>
            <a:r>
              <a:rPr lang="en-AU" sz="6000" dirty="0"/>
              <a:t>development process</a:t>
            </a:r>
            <a:endParaRPr sz="6000" dirty="0"/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952500" y="2869052"/>
            <a:ext cx="11099800" cy="5432385"/>
          </a:xfrm>
          <a:prstGeom prst="rect">
            <a:avLst/>
          </a:prstGeom>
        </p:spPr>
        <p:txBody>
          <a:bodyPr anchor="t">
            <a:normAutofit fontScale="3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AU" sz="9800" b="1" dirty="0">
                <a:solidFill>
                  <a:srgbClr val="ADB3B6"/>
                </a:solidFill>
              </a:rPr>
              <a:t>Training packages must:</a:t>
            </a:r>
          </a:p>
          <a:p>
            <a:pPr>
              <a:spcBef>
                <a:spcPts val="600"/>
              </a:spcBef>
            </a:pPr>
            <a:endParaRPr lang="en-AU" sz="8000" dirty="0">
              <a:solidFill>
                <a:srgbClr val="ADB3B6"/>
              </a:solidFill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AU" sz="8600" dirty="0">
                <a:solidFill>
                  <a:srgbClr val="ADB3B6"/>
                </a:solidFill>
              </a:rPr>
              <a:t>Reflect identified occupational outcomes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endParaRPr lang="en-AU" sz="8600" dirty="0">
              <a:solidFill>
                <a:srgbClr val="ADB3B6"/>
              </a:solidFill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AU" sz="8600" dirty="0">
                <a:solidFill>
                  <a:srgbClr val="ADB3B6"/>
                </a:solidFill>
              </a:rPr>
              <a:t>Support national (and international) portability of skills and reflect licensing and regulatory requirements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endParaRPr lang="en-AU" sz="8600" dirty="0">
              <a:solidFill>
                <a:srgbClr val="ADB3B6"/>
              </a:solidFill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AU" sz="8600" dirty="0">
                <a:solidFill>
                  <a:srgbClr val="ADB3B6"/>
                </a:solidFill>
              </a:rPr>
              <a:t>Be flexible to meet the diversity of individual and employer needs, and adaptable to meet changing job roles and workplaces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endParaRPr lang="en-AU" sz="8600" dirty="0">
              <a:solidFill>
                <a:srgbClr val="ADB3B6"/>
              </a:solidFill>
            </a:endParaRP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AU" sz="8600" dirty="0">
                <a:solidFill>
                  <a:srgbClr val="ADB3B6"/>
                </a:solidFill>
              </a:rPr>
              <a:t>Support movement between the school, vocational education and higher education sectors and facilitate recognition of an individual’s skills.</a:t>
            </a:r>
          </a:p>
          <a:p>
            <a:pPr>
              <a:buFont typeface="Arial"/>
              <a:buChar char="•"/>
            </a:pPr>
            <a:endParaRPr lang="en-AU" sz="8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indent="0">
              <a:buNone/>
            </a:pPr>
            <a:endParaRPr dirty="0"/>
          </a:p>
        </p:txBody>
      </p:sp>
      <p:sp>
        <p:nvSpPr>
          <p:cNvPr id="133" name="Shape 133"/>
          <p:cNvSpPr/>
          <p:nvPr/>
        </p:nvSpPr>
        <p:spPr>
          <a:xfrm>
            <a:off x="5752901" y="8839067"/>
            <a:ext cx="7008367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AU" dirty="0" err="1"/>
              <a:t>NatHERS</a:t>
            </a:r>
            <a:r>
              <a:rPr lang="en-AU" dirty="0"/>
              <a:t> and Home Sustainability Qualifications Review</a:t>
            </a:r>
            <a:endParaRPr dirty="0"/>
          </a:p>
        </p:txBody>
      </p:sp>
      <p:pic>
        <p:nvPicPr>
          <p:cNvPr id="134" name="ArtibusInnovationLogo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10" y="8864467"/>
            <a:ext cx="2513324" cy="72406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541246" y="9199529"/>
            <a:ext cx="4220022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www.artibus.com.au</a:t>
            </a:r>
          </a:p>
        </p:txBody>
      </p:sp>
    </p:spTree>
    <p:extLst>
      <p:ext uri="{BB962C8B-B14F-4D97-AF65-F5344CB8AC3E}">
        <p14:creationId xmlns:p14="http://schemas.microsoft.com/office/powerpoint/2010/main" val="1313135406"/>
      </p:ext>
    </p:extLst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11659" y="8661350"/>
            <a:ext cx="13028118" cy="11303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952500" y="635001"/>
            <a:ext cx="11099800" cy="105835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sz="6000" dirty="0">
                <a:solidFill>
                  <a:schemeClr val="bg1">
                    <a:lumMod val="65000"/>
                  </a:schemeClr>
                </a:solidFill>
              </a:rPr>
              <a:t>Qualification structure</a:t>
            </a:r>
            <a:endParaRPr sz="6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952500" y="1828048"/>
            <a:ext cx="11099800" cy="6685040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/>
          <a:p>
            <a:pPr>
              <a:spcBef>
                <a:spcPts val="1200"/>
              </a:spcBef>
              <a:defRPr/>
            </a:pP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Small core common across skill streams </a:t>
            </a:r>
          </a:p>
          <a:p>
            <a:pPr lvl="0">
              <a:spcBef>
                <a:spcPts val="1200"/>
              </a:spcBef>
              <a:defRPr/>
            </a:pP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Specific core units for occupational groups:</a:t>
            </a:r>
          </a:p>
          <a:p>
            <a:pPr lvl="1">
              <a:spcBef>
                <a:spcPts val="600"/>
              </a:spcBef>
              <a:defRPr/>
            </a:pP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Thermal performance assessors, and </a:t>
            </a:r>
          </a:p>
          <a:p>
            <a:pPr lvl="1">
              <a:spcBef>
                <a:spcPts val="600"/>
              </a:spcBef>
              <a:defRPr/>
            </a:pP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Sustainability consultants</a:t>
            </a:r>
          </a:p>
          <a:p>
            <a:pPr>
              <a:spcBef>
                <a:spcPts val="600"/>
              </a:spcBef>
              <a:defRPr/>
            </a:pP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Electives available to meet the </a:t>
            </a:r>
            <a:r>
              <a:rPr lang="en-AU" sz="11200" dirty="0" smtClean="0">
                <a:solidFill>
                  <a:schemeClr val="bg1">
                    <a:lumMod val="65000"/>
                  </a:schemeClr>
                </a:solidFill>
              </a:rPr>
              <a:t>needs </a:t>
            </a: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of individual workplaces</a:t>
            </a:r>
          </a:p>
          <a:p>
            <a:pPr lvl="0">
              <a:defRPr/>
            </a:pP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Packaging includes auditing units for a skill set for larger assessor business to ensure internal QA systems are effective and nationally recognised units for AAO auditors to improve recognition of auditor skills</a:t>
            </a:r>
          </a:p>
          <a:p>
            <a:pPr lvl="0">
              <a:defRPr/>
            </a:pP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Relationship to Accreditation:  Project team has involved </a:t>
            </a:r>
            <a:r>
              <a:rPr lang="en-AU" sz="11200" dirty="0" err="1">
                <a:solidFill>
                  <a:schemeClr val="bg1">
                    <a:lumMod val="65000"/>
                  </a:schemeClr>
                </a:solidFill>
              </a:rPr>
              <a:t>NatHERS</a:t>
            </a: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 administrator. The administrator is reviewing the new competencies and qualification to ensure accreditation requirements are included and met.</a:t>
            </a:r>
          </a:p>
          <a:p>
            <a:pPr lvl="0">
              <a:defRPr/>
            </a:pPr>
            <a:r>
              <a:rPr lang="en-AU" sz="11200" dirty="0">
                <a:solidFill>
                  <a:schemeClr val="bg1">
                    <a:lumMod val="65000"/>
                  </a:schemeClr>
                </a:solidFill>
              </a:rPr>
              <a:t>Accreditation is more than holding a qualification. AAO accreditation provides recognition for Accredited Assessors who hold the required competencies and or qualification.</a:t>
            </a:r>
          </a:p>
          <a:p>
            <a:pPr indent="0">
              <a:buNone/>
            </a:pPr>
            <a:endParaRPr dirty="0"/>
          </a:p>
        </p:txBody>
      </p:sp>
      <p:sp>
        <p:nvSpPr>
          <p:cNvPr id="133" name="Shape 133"/>
          <p:cNvSpPr/>
          <p:nvPr/>
        </p:nvSpPr>
        <p:spPr>
          <a:xfrm>
            <a:off x="5752901" y="8839067"/>
            <a:ext cx="7008367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AU" dirty="0" err="1"/>
              <a:t>NatHERS</a:t>
            </a:r>
            <a:r>
              <a:rPr lang="en-AU" dirty="0"/>
              <a:t> and Home Sustainability Qualifications Review</a:t>
            </a:r>
            <a:endParaRPr dirty="0"/>
          </a:p>
        </p:txBody>
      </p:sp>
      <p:pic>
        <p:nvPicPr>
          <p:cNvPr id="134" name="ArtibusInnovationLogo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10" y="8864467"/>
            <a:ext cx="2513324" cy="72406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541246" y="9199529"/>
            <a:ext cx="4220022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www.artibus.com.au</a:t>
            </a:r>
          </a:p>
        </p:txBody>
      </p:sp>
    </p:spTree>
    <p:extLst>
      <p:ext uri="{BB962C8B-B14F-4D97-AF65-F5344CB8AC3E}">
        <p14:creationId xmlns:p14="http://schemas.microsoft.com/office/powerpoint/2010/main" val="2885813389"/>
      </p:ext>
    </p:extLst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11659" y="8661350"/>
            <a:ext cx="13028118" cy="11303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952500" y="635001"/>
            <a:ext cx="11099800" cy="105835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AU" sz="6000" dirty="0">
                <a:solidFill>
                  <a:schemeClr val="bg1">
                    <a:lumMod val="75000"/>
                  </a:schemeClr>
                </a:solidFill>
              </a:rPr>
              <a:t>Broad industry consultation</a:t>
            </a:r>
            <a:endParaRPr sz="6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952500" y="1828048"/>
            <a:ext cx="11099800" cy="621270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AU" dirty="0">
                <a:solidFill>
                  <a:schemeClr val="bg1">
                    <a:lumMod val="75000"/>
                  </a:schemeClr>
                </a:solidFill>
              </a:rPr>
              <a:t>Draft competencies and qualification </a:t>
            </a:r>
          </a:p>
          <a:p>
            <a:r>
              <a:rPr lang="en-AU" dirty="0">
                <a:solidFill>
                  <a:schemeClr val="bg1">
                    <a:lumMod val="75000"/>
                  </a:schemeClr>
                </a:solidFill>
              </a:rPr>
              <a:t>Documents are available on </a:t>
            </a:r>
            <a:r>
              <a:rPr lang="en-AU" dirty="0" err="1">
                <a:solidFill>
                  <a:schemeClr val="bg1">
                    <a:lumMod val="75000"/>
                  </a:schemeClr>
                </a:solidFill>
              </a:rPr>
              <a:t>Artibus</a:t>
            </a:r>
            <a:r>
              <a:rPr lang="en-AU" dirty="0">
                <a:solidFill>
                  <a:schemeClr val="bg1">
                    <a:lumMod val="75000"/>
                  </a:schemeClr>
                </a:solidFill>
              </a:rPr>
              <a:t> website for comment </a:t>
            </a:r>
          </a:p>
          <a:p>
            <a:r>
              <a:rPr lang="en-AU" dirty="0">
                <a:solidFill>
                  <a:schemeClr val="bg1">
                    <a:lumMod val="75000"/>
                  </a:schemeClr>
                </a:solidFill>
              </a:rPr>
              <a:t>Feedback will be reviewed and incorporated where appropriate with input from TAG members </a:t>
            </a:r>
          </a:p>
          <a:p>
            <a:r>
              <a:rPr lang="en-AU" dirty="0">
                <a:solidFill>
                  <a:schemeClr val="bg1">
                    <a:lumMod val="75000"/>
                  </a:schemeClr>
                </a:solidFill>
              </a:rPr>
              <a:t>Editing and required quality assurance processes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AU" dirty="0">
                <a:solidFill>
                  <a:schemeClr val="bg1">
                    <a:lumMod val="75000"/>
                  </a:schemeClr>
                </a:solidFill>
              </a:rPr>
              <a:t>IRC recommendation for endorsement. </a:t>
            </a:r>
          </a:p>
          <a:p>
            <a:pPr indent="0">
              <a:buNone/>
            </a:pPr>
            <a:endParaRPr dirty="0"/>
          </a:p>
        </p:txBody>
      </p:sp>
      <p:sp>
        <p:nvSpPr>
          <p:cNvPr id="133" name="Shape 133"/>
          <p:cNvSpPr/>
          <p:nvPr/>
        </p:nvSpPr>
        <p:spPr>
          <a:xfrm>
            <a:off x="5752901" y="8839067"/>
            <a:ext cx="7008367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AU" dirty="0" err="1"/>
              <a:t>NatHERS</a:t>
            </a:r>
            <a:r>
              <a:rPr lang="en-AU" dirty="0"/>
              <a:t> and Home Sustainability Qualifications Review</a:t>
            </a:r>
            <a:endParaRPr dirty="0"/>
          </a:p>
        </p:txBody>
      </p:sp>
      <p:pic>
        <p:nvPicPr>
          <p:cNvPr id="134" name="ArtibusInnovationLogo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10" y="8864467"/>
            <a:ext cx="2513324" cy="72406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541246" y="9199529"/>
            <a:ext cx="4220022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www.artibus.com.au</a:t>
            </a:r>
          </a:p>
        </p:txBody>
      </p:sp>
    </p:spTree>
    <p:extLst>
      <p:ext uri="{BB962C8B-B14F-4D97-AF65-F5344CB8AC3E}">
        <p14:creationId xmlns:p14="http://schemas.microsoft.com/office/powerpoint/2010/main" val="3607633277"/>
      </p:ext>
    </p:extLst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11659" y="8661350"/>
            <a:ext cx="13028118" cy="1130301"/>
          </a:xfrm>
          <a:prstGeom prst="rect">
            <a:avLst/>
          </a:prstGeom>
          <a:solidFill>
            <a:srgbClr val="ADB3B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952500" y="635001"/>
            <a:ext cx="11099800" cy="105835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AU" sz="5400" dirty="0">
                <a:solidFill>
                  <a:schemeClr val="bg1">
                    <a:lumMod val="75000"/>
                  </a:schemeClr>
                </a:solidFill>
              </a:rPr>
              <a:t>Providing feedback</a:t>
            </a:r>
            <a:endParaRPr sz="5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952500" y="1828048"/>
            <a:ext cx="11099800" cy="6212709"/>
          </a:xfrm>
          <a:prstGeom prst="rect">
            <a:avLst/>
          </a:prstGeom>
        </p:spPr>
        <p:txBody>
          <a:bodyPr anchor="t">
            <a:normAutofit fontScale="25000" lnSpcReduction="20000"/>
          </a:bodyPr>
          <a:lstStyle/>
          <a:p>
            <a:pPr marL="0" indent="0">
              <a:buSzTx/>
              <a:buNone/>
            </a:pPr>
            <a:r>
              <a:rPr lang="en-GB" sz="12800" dirty="0">
                <a:solidFill>
                  <a:schemeClr val="bg1">
                    <a:lumMod val="75000"/>
                  </a:schemeClr>
                </a:solidFill>
              </a:rPr>
              <a:t>Feedback is used to improve the units, so needs to be constructive. Comments can be:</a:t>
            </a:r>
          </a:p>
          <a:p>
            <a:pPr lvl="1">
              <a:spcBef>
                <a:spcPts val="2400"/>
              </a:spcBef>
              <a:buSzTx/>
              <a:buFont typeface="Arial" panose="020B0604020202020204" pitchFamily="34" charset="0"/>
              <a:buChar char="•"/>
            </a:pPr>
            <a:r>
              <a:rPr lang="en-GB" sz="12800" dirty="0">
                <a:solidFill>
                  <a:schemeClr val="bg1">
                    <a:lumMod val="75000"/>
                  </a:schemeClr>
                </a:solidFill>
              </a:rPr>
              <a:t>very detailed and related to sections of the units / qualification</a:t>
            </a:r>
          </a:p>
          <a:p>
            <a:pPr marL="889000">
              <a:spcBef>
                <a:spcPts val="2400"/>
              </a:spcBef>
            </a:pPr>
            <a:r>
              <a:rPr lang="en-GB" sz="12800" dirty="0">
                <a:solidFill>
                  <a:schemeClr val="bg1">
                    <a:lumMod val="75000"/>
                  </a:schemeClr>
                </a:solidFill>
              </a:rPr>
              <a:t>more general about any gaps in units or qualification.</a:t>
            </a:r>
          </a:p>
          <a:p>
            <a:pPr marL="0" indent="0">
              <a:buNone/>
            </a:pPr>
            <a:r>
              <a:rPr lang="en-GB" sz="12800" dirty="0">
                <a:solidFill>
                  <a:schemeClr val="bg1">
                    <a:lumMod val="75000"/>
                  </a:schemeClr>
                </a:solidFill>
              </a:rPr>
              <a:t>If you think something is wrong with the units or qualification please:</a:t>
            </a:r>
          </a:p>
          <a:p>
            <a:pPr lvl="1">
              <a:spcBef>
                <a:spcPts val="1200"/>
              </a:spcBef>
            </a:pPr>
            <a:r>
              <a:rPr lang="en-GB" sz="12800" dirty="0">
                <a:solidFill>
                  <a:schemeClr val="bg1">
                    <a:lumMod val="75000"/>
                  </a:schemeClr>
                </a:solidFill>
              </a:rPr>
              <a:t>state your reasoning, and </a:t>
            </a:r>
          </a:p>
          <a:p>
            <a:pPr lvl="1">
              <a:spcBef>
                <a:spcPts val="1200"/>
              </a:spcBef>
            </a:pPr>
            <a:r>
              <a:rPr lang="en-GB" sz="12800" dirty="0">
                <a:solidFill>
                  <a:schemeClr val="bg1">
                    <a:lumMod val="75000"/>
                  </a:schemeClr>
                </a:solidFill>
              </a:rPr>
              <a:t>provide an alternative suggestion. </a:t>
            </a:r>
          </a:p>
          <a:p>
            <a:pPr marL="0" indent="0">
              <a:buNone/>
            </a:pPr>
            <a:r>
              <a:rPr lang="en-AU" sz="12800" dirty="0"/>
              <a:t> </a:t>
            </a:r>
          </a:p>
          <a:p>
            <a:pPr indent="0">
              <a:buNone/>
            </a:pPr>
            <a:endParaRPr dirty="0"/>
          </a:p>
        </p:txBody>
      </p:sp>
      <p:sp>
        <p:nvSpPr>
          <p:cNvPr id="133" name="Shape 133"/>
          <p:cNvSpPr/>
          <p:nvPr/>
        </p:nvSpPr>
        <p:spPr>
          <a:xfrm>
            <a:off x="5752901" y="8839067"/>
            <a:ext cx="7008367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algn="r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en-AU" dirty="0" err="1"/>
              <a:t>NatHERS</a:t>
            </a:r>
            <a:r>
              <a:rPr lang="en-AU" dirty="0"/>
              <a:t> and Home Sustainability Qualifications Review</a:t>
            </a:r>
            <a:endParaRPr dirty="0"/>
          </a:p>
        </p:txBody>
      </p:sp>
      <p:pic>
        <p:nvPicPr>
          <p:cNvPr id="134" name="ArtibusInnovationLogo_whi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10" y="8864467"/>
            <a:ext cx="2513324" cy="72406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8541246" y="9199529"/>
            <a:ext cx="4220022" cy="490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www.artibus.com.au</a:t>
            </a:r>
          </a:p>
        </p:txBody>
      </p:sp>
    </p:spTree>
    <p:extLst>
      <p:ext uri="{BB962C8B-B14F-4D97-AF65-F5344CB8AC3E}">
        <p14:creationId xmlns:p14="http://schemas.microsoft.com/office/powerpoint/2010/main" val="3897711610"/>
      </p:ext>
    </p:extLst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xmlns="" name="ArtibusPresentation.potx" id="{29A0A684-1B0D-4B38-8247-1B3774BCE685}" vid="{A611A98B-44B3-43DF-BF8C-F45CACD534BF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ArtibusPresentation</Template>
  <TotalTime>215</TotalTime>
  <Words>777</Words>
  <Application>Microsoft Macintosh PowerPoint</Application>
  <PresentationFormat>Custom</PresentationFormat>
  <Paragraphs>122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White</vt:lpstr>
      <vt:lpstr>Certificate IV Qualifications Review</vt:lpstr>
      <vt:lpstr>Training Package Development  Structure and Governance </vt:lpstr>
      <vt:lpstr>New Arrangements for Training Product Development From 1 January 2016</vt:lpstr>
      <vt:lpstr>Project Structure and Governance </vt:lpstr>
      <vt:lpstr>Priorities guiding the training package development process </vt:lpstr>
      <vt:lpstr>Principles guiding the training package development process</vt:lpstr>
      <vt:lpstr>Qualification structure</vt:lpstr>
      <vt:lpstr>Broad industry consultation</vt:lpstr>
      <vt:lpstr>Providing feedback</vt:lpstr>
      <vt:lpstr>Thank You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Lamb</dc:creator>
  <cp:lastModifiedBy>Frances Lamb</cp:lastModifiedBy>
  <cp:revision>32</cp:revision>
  <dcterms:created xsi:type="dcterms:W3CDTF">2019-03-01T00:49:39Z</dcterms:created>
  <dcterms:modified xsi:type="dcterms:W3CDTF">2019-03-03T10:11:02Z</dcterms:modified>
</cp:coreProperties>
</file>